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9" r:id="rId6"/>
    <p:sldId id="298" r:id="rId7"/>
    <p:sldId id="301" r:id="rId8"/>
    <p:sldId id="305" r:id="rId9"/>
    <p:sldId id="296" r:id="rId10"/>
    <p:sldId id="303" r:id="rId11"/>
    <p:sldId id="300" r:id="rId12"/>
    <p:sldId id="297" r:id="rId13"/>
    <p:sldId id="302" r:id="rId14"/>
    <p:sldId id="30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5" autoAdjust="0"/>
    <p:restoredTop sz="94619" autoAdjust="0"/>
  </p:normalViewPr>
  <p:slideViewPr>
    <p:cSldViewPr snapToGrid="0">
      <p:cViewPr varScale="1">
        <p:scale>
          <a:sx n="155" d="100"/>
          <a:sy n="155" d="100"/>
        </p:scale>
        <p:origin x="288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Account Management Agent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Moumita Laskar 5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July 2025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8BEBA-556F-097A-7718-02E379B53A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2F414-1307-372A-40B5-97B37B210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r>
              <a:rPr lang="en-US" sz="2000" dirty="0"/>
              <a:t>Current Database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5EA8A-F5EC-7087-6FC2-C20D8B118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40042"/>
            <a:ext cx="10058400" cy="4412702"/>
          </a:xfrm>
        </p:spPr>
        <p:txBody>
          <a:bodyPr>
            <a:normAutofit lnSpcReduction="10000"/>
          </a:bodyPr>
          <a:lstStyle/>
          <a:p>
            <a:r>
              <a:rPr lang="en-US" sz="1200" b="1" dirty="0"/>
              <a:t>psycopg2 Connection Setup</a:t>
            </a:r>
            <a:endParaRPr lang="en-US" sz="1200" dirty="0"/>
          </a:p>
          <a:p>
            <a:pPr lvl="1"/>
            <a:r>
              <a:rPr lang="en-US" sz="1000" dirty="0"/>
              <a:t>Loads configuration from </a:t>
            </a:r>
            <a:r>
              <a:rPr lang="en-US" sz="1000" b="1" dirty="0"/>
              <a:t>.env</a:t>
            </a:r>
            <a:endParaRPr lang="en-US" sz="1000" dirty="0"/>
          </a:p>
          <a:p>
            <a:pPr lvl="2"/>
            <a:r>
              <a:rPr lang="en-US" sz="1100" dirty="0"/>
              <a:t>Host, port, user, password, DB name</a:t>
            </a:r>
          </a:p>
          <a:p>
            <a:pPr lvl="1"/>
            <a:r>
              <a:rPr lang="en-US" sz="1000" dirty="0"/>
              <a:t>Connects to </a:t>
            </a:r>
            <a:r>
              <a:rPr lang="en-US" sz="1000" b="1" dirty="0"/>
              <a:t>Google Cloud SQL</a:t>
            </a:r>
            <a:r>
              <a:rPr lang="en-US" sz="1000" dirty="0"/>
              <a:t> over public IP</a:t>
            </a:r>
          </a:p>
          <a:p>
            <a:pPr lvl="1"/>
            <a:r>
              <a:rPr lang="en-US" sz="1000" dirty="0"/>
              <a:t>Enforces </a:t>
            </a:r>
            <a:r>
              <a:rPr lang="en-US" sz="1000" b="1" dirty="0"/>
              <a:t>SSL</a:t>
            </a:r>
            <a:r>
              <a:rPr lang="en-US" sz="1000" dirty="0"/>
              <a:t> for secure data-in-transit</a:t>
            </a:r>
          </a:p>
          <a:p>
            <a:r>
              <a:rPr lang="en-US" sz="1200" b="1" dirty="0"/>
              <a:t>Secure User Credential Handling</a:t>
            </a:r>
            <a:endParaRPr lang="en-US" sz="1200" dirty="0"/>
          </a:p>
          <a:p>
            <a:pPr lvl="1"/>
            <a:r>
              <a:rPr lang="en-US" sz="1000" dirty="0"/>
              <a:t>Passwords stored in DB as </a:t>
            </a:r>
            <a:r>
              <a:rPr lang="en-US" sz="1000" b="1" dirty="0" err="1"/>
              <a:t>bcrypt</a:t>
            </a:r>
            <a:r>
              <a:rPr lang="en-US" sz="1000" b="1" dirty="0"/>
              <a:t> hashes</a:t>
            </a:r>
            <a:endParaRPr lang="en-US" sz="1000" dirty="0"/>
          </a:p>
          <a:p>
            <a:pPr lvl="1"/>
            <a:r>
              <a:rPr lang="en-US" sz="1000" dirty="0"/>
              <a:t>User login verification uses </a:t>
            </a:r>
            <a:r>
              <a:rPr lang="en-US" sz="1000" b="1" dirty="0" err="1"/>
              <a:t>bcrypt.checkpw</a:t>
            </a:r>
            <a:r>
              <a:rPr lang="en-US" sz="1000" b="1" dirty="0"/>
              <a:t>()</a:t>
            </a:r>
            <a:endParaRPr lang="en-US" sz="1000" dirty="0"/>
          </a:p>
          <a:p>
            <a:pPr lvl="1"/>
            <a:r>
              <a:rPr lang="en-US" sz="1000" dirty="0"/>
              <a:t>Prevents storing plaintext passwords</a:t>
            </a:r>
          </a:p>
          <a:p>
            <a:pPr lvl="1"/>
            <a:r>
              <a:rPr lang="en-US" sz="1000" dirty="0"/>
              <a:t>Supports fallback for legacy plaintext entries during migration</a:t>
            </a:r>
          </a:p>
          <a:p>
            <a:r>
              <a:rPr lang="en-US" sz="1200" b="1" dirty="0"/>
              <a:t>Safe Parameterized Queries</a:t>
            </a:r>
            <a:endParaRPr lang="en-US" sz="1200" dirty="0"/>
          </a:p>
          <a:p>
            <a:pPr lvl="1"/>
            <a:r>
              <a:rPr lang="en-US" sz="1000" dirty="0"/>
              <a:t>Uses </a:t>
            </a:r>
            <a:r>
              <a:rPr lang="en-US" sz="1000" b="1" dirty="0"/>
              <a:t>psycopg2.sql</a:t>
            </a:r>
            <a:r>
              <a:rPr lang="en-US" sz="1000" dirty="0"/>
              <a:t> for safe dynamic SQL</a:t>
            </a:r>
          </a:p>
          <a:p>
            <a:pPr lvl="1"/>
            <a:r>
              <a:rPr lang="en-US" sz="1000" dirty="0"/>
              <a:t>Prevents SQL injection</a:t>
            </a:r>
          </a:p>
          <a:p>
            <a:pPr lvl="1"/>
            <a:r>
              <a:rPr lang="en-US" sz="1000" dirty="0"/>
              <a:t>CRUD operations with explicit field whitelisting</a:t>
            </a:r>
          </a:p>
          <a:p>
            <a:r>
              <a:rPr lang="en-US" sz="1200" b="1" dirty="0"/>
              <a:t>Advantages of Our psycopg2 Implementation</a:t>
            </a:r>
            <a:endParaRPr lang="en-US" sz="1200" dirty="0"/>
          </a:p>
          <a:p>
            <a:pPr lvl="1"/>
            <a:r>
              <a:rPr lang="en-US" sz="1000" dirty="0"/>
              <a:t>Simple and industry-standard</a:t>
            </a:r>
          </a:p>
          <a:p>
            <a:pPr lvl="1"/>
            <a:r>
              <a:rPr lang="en-US" sz="1000" dirty="0"/>
              <a:t>Easy to deploy in VM or container environments</a:t>
            </a:r>
          </a:p>
          <a:p>
            <a:pPr lvl="1"/>
            <a:r>
              <a:rPr lang="en-US" sz="1000" dirty="0"/>
              <a:t>Full control over SQL schema and queries</a:t>
            </a:r>
          </a:p>
          <a:p>
            <a:pPr lvl="1"/>
            <a:r>
              <a:rPr lang="en-US" sz="1000" dirty="0"/>
              <a:t>Secure, with SSL enforced and password hashing</a:t>
            </a:r>
          </a:p>
          <a:p>
            <a:pPr lvl="1"/>
            <a:r>
              <a:rPr lang="en-US" sz="1000" dirty="0"/>
              <a:t>Supports direct, low-latency DB access for real-time agent tools</a:t>
            </a:r>
          </a:p>
          <a:p>
            <a:endParaRPr lang="en-US" sz="1200" dirty="0"/>
          </a:p>
          <a:p>
            <a:endParaRPr lang="en-US" sz="1200" dirty="0"/>
          </a:p>
          <a:p>
            <a:endParaRPr lang="en-US" sz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010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BDDF30-47C2-31E6-402F-44203EBB79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312C2-CD8E-75C5-0846-232D553B8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0767C6-0A58-D4B1-B21A-B374128DE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95074"/>
            <a:ext cx="10058400" cy="435767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46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512069-E21D-62E4-9037-D3CAE5D03B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DABEF-7A96-E74F-7CDE-C980359ED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r>
              <a:rPr lang="en-US" sz="2000" dirty="0"/>
              <a:t>Account Management Agent :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2149A-380B-113C-9552-E4444ED07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540042"/>
            <a:ext cx="10058400" cy="4412702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Account Management</a:t>
            </a:r>
            <a:r>
              <a:rPr lang="en-US" dirty="0"/>
              <a:t> is the ongoing process of supporting customers, understanding their needs, and helping them get the most value from your products or services.</a:t>
            </a:r>
          </a:p>
          <a:p>
            <a:r>
              <a:rPr lang="en-US" dirty="0"/>
              <a:t>Why we need Account Management Agent?</a:t>
            </a:r>
          </a:p>
          <a:p>
            <a:pPr lvl="1"/>
            <a:r>
              <a:rPr lang="en-US" dirty="0"/>
              <a:t>Improves Customer Experience</a:t>
            </a:r>
          </a:p>
          <a:p>
            <a:pPr lvl="2"/>
            <a:r>
              <a:rPr lang="en-US" dirty="0"/>
              <a:t>24/7 self-service for account updates (address, contact, password, email)</a:t>
            </a:r>
          </a:p>
          <a:p>
            <a:pPr lvl="2"/>
            <a:r>
              <a:rPr lang="en-US" dirty="0"/>
              <a:t>Faster resolution without waiting for human agents</a:t>
            </a:r>
          </a:p>
          <a:p>
            <a:pPr lvl="1"/>
            <a:r>
              <a:rPr lang="en-US" dirty="0"/>
              <a:t>Reduces Operational Costs</a:t>
            </a:r>
          </a:p>
          <a:p>
            <a:pPr lvl="2"/>
            <a:r>
              <a:rPr lang="en-US" dirty="0"/>
              <a:t>Automates high-volume, repetitive support tasks</a:t>
            </a:r>
          </a:p>
          <a:p>
            <a:pPr lvl="2"/>
            <a:r>
              <a:rPr lang="en-US" dirty="0"/>
              <a:t>Reduces human efforts to greater extent</a:t>
            </a:r>
          </a:p>
          <a:p>
            <a:pPr lvl="1"/>
            <a:r>
              <a:rPr lang="en-US" dirty="0"/>
              <a:t>Ensures Secure Transactions</a:t>
            </a:r>
          </a:p>
          <a:p>
            <a:pPr lvl="2"/>
            <a:r>
              <a:rPr lang="en-US" dirty="0"/>
              <a:t>2 Factor Authentication</a:t>
            </a:r>
          </a:p>
          <a:p>
            <a:pPr lvl="1"/>
            <a:r>
              <a:rPr lang="en-US" dirty="0"/>
              <a:t>Boosts Customer Retention</a:t>
            </a:r>
          </a:p>
          <a:p>
            <a:pPr lvl="2"/>
            <a:r>
              <a:rPr lang="en-US" dirty="0"/>
              <a:t>Builds trust through transparency and reliability</a:t>
            </a:r>
          </a:p>
          <a:p>
            <a:pPr lvl="1"/>
            <a:r>
              <a:rPr lang="en-US" dirty="0"/>
              <a:t>Supports Business Growth</a:t>
            </a:r>
          </a:p>
          <a:p>
            <a:pPr lvl="2"/>
            <a:r>
              <a:rPr lang="en-US" dirty="0"/>
              <a:t>Scales easily to handle increasing user base</a:t>
            </a:r>
          </a:p>
          <a:p>
            <a:pPr lvl="2"/>
            <a:r>
              <a:rPr lang="en-US" dirty="0"/>
              <a:t>Integrates with CRM and billing systems for personalized service</a:t>
            </a:r>
          </a:p>
          <a:p>
            <a:pPr lvl="1"/>
            <a:r>
              <a:rPr lang="en-US" dirty="0"/>
              <a:t>Agents to user should be simple, reliable, secured and robust</a:t>
            </a:r>
          </a:p>
          <a:p>
            <a:pPr marL="548640" lvl="2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F09FF2-08B4-8AD9-01E3-3BADBB344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5338" y="2077452"/>
            <a:ext cx="3655483" cy="21965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EFDB39-4407-DB17-1B59-DA026E6BB003}"/>
              </a:ext>
            </a:extLst>
          </p:cNvPr>
          <p:cNvSpPr txBox="1"/>
          <p:nvPr/>
        </p:nvSpPr>
        <p:spPr>
          <a:xfrm>
            <a:off x="7325338" y="4656189"/>
            <a:ext cx="36554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Sources:</a:t>
            </a:r>
          </a:p>
          <a:p>
            <a:r>
              <a:rPr lang="en-US" sz="1000" dirty="0"/>
              <a:t>https://kapta.com/resources/key-account-management-blog/key-account-management/moneyball-for-account-managers-what-the-stats-say-and-what-they-mean</a:t>
            </a:r>
          </a:p>
          <a:p>
            <a:endParaRPr lang="en-US" sz="1000" dirty="0"/>
          </a:p>
          <a:p>
            <a:r>
              <a:rPr lang="en-US" sz="1000" dirty="0"/>
              <a:t>https://www.gorgias.com/blog/customer-service-automation-guide</a:t>
            </a:r>
          </a:p>
          <a:p>
            <a:r>
              <a:rPr lang="en-US" sz="1000" dirty="0"/>
              <a:t>https://www.gorgias.com/blog/roi-automated-support</a:t>
            </a:r>
          </a:p>
          <a:p>
            <a:r>
              <a:rPr lang="en-US" sz="1000" dirty="0"/>
              <a:t>… &lt; other sources &gt;</a:t>
            </a:r>
          </a:p>
        </p:txBody>
      </p:sp>
    </p:spTree>
    <p:extLst>
      <p:ext uri="{BB962C8B-B14F-4D97-AF65-F5344CB8AC3E}">
        <p14:creationId xmlns:p14="http://schemas.microsoft.com/office/powerpoint/2010/main" val="26774717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0464D-F292-0E67-BDED-F31EE4F16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69A99-4564-F0FE-DCC3-A17F9B313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r>
              <a:rPr lang="en-US" sz="2000" dirty="0"/>
              <a:t>Project Structure Diagram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41D938E-057D-16DA-CB69-9A16FA12B66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6800" y="1038066"/>
            <a:ext cx="5501571" cy="5416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account_agent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app.py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FastAPI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app entry point</a:t>
            </a:r>
          </a:p>
          <a:p>
            <a:pPr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Environment settings and dependencies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config/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Customer.py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Customer session &amp; config management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shared_libraries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/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callbacks.py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before_tool_callback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6576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7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tools/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</a:t>
            </a:r>
            <a:r>
              <a:rPr lang="en-US" altLang="en-US" sz="1400" i="1" dirty="0">
                <a:latin typeface="Arial" panose="020B0604020202020204" pitchFamily="34" charset="0"/>
              </a:rPr>
              <a:t>Current supported tools</a:t>
            </a:r>
          </a:p>
          <a:p>
            <a:pPr marL="1188720" lvl="3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- </a:t>
            </a:r>
            <a:r>
              <a:rPr lang="en-US" altLang="en-US" sz="1400" dirty="0" err="1">
                <a:latin typeface="Arial" panose="020B0604020202020204" pitchFamily="34" charset="0"/>
              </a:rPr>
              <a:t>create_account</a:t>
            </a:r>
            <a:endParaRPr lang="en-US" altLang="en-US" sz="1400" dirty="0">
              <a:latin typeface="Arial" panose="020B0604020202020204" pitchFamily="34" charset="0"/>
            </a:endParaRPr>
          </a:p>
          <a:p>
            <a:pPr marL="1188720" lvl="3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- </a:t>
            </a:r>
            <a:r>
              <a:rPr lang="en-US" altLang="en-US" sz="1400" dirty="0" err="1">
                <a:latin typeface="Arial" panose="020B0604020202020204" pitchFamily="34" charset="0"/>
              </a:rPr>
              <a:t>update_password</a:t>
            </a:r>
            <a:endParaRPr lang="en-US" altLang="en-US" sz="1400" dirty="0">
              <a:latin typeface="Arial" panose="020B0604020202020204" pitchFamily="34" charset="0"/>
            </a:endParaRPr>
          </a:p>
          <a:p>
            <a:pPr marL="1188720" lvl="3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- </a:t>
            </a:r>
            <a:r>
              <a:rPr lang="en-US" altLang="en-US" sz="1400" dirty="0" err="1">
                <a:latin typeface="Arial" panose="020B0604020202020204" pitchFamily="34" charset="0"/>
              </a:rPr>
              <a:t>update_email</a:t>
            </a:r>
            <a:endParaRPr lang="en-US" altLang="en-US" sz="1400" dirty="0">
              <a:latin typeface="Arial" panose="020B0604020202020204" pitchFamily="34" charset="0"/>
            </a:endParaRPr>
          </a:p>
          <a:p>
            <a:pPr marL="1188720" lvl="3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- </a:t>
            </a:r>
            <a:r>
              <a:rPr lang="en-US" altLang="en-US" sz="1400" dirty="0" err="1">
                <a:latin typeface="Arial" panose="020B0604020202020204" pitchFamily="34" charset="0"/>
              </a:rPr>
              <a:t>update_contact</a:t>
            </a:r>
            <a:endParaRPr lang="en-US" altLang="en-US" sz="1400" dirty="0">
              <a:latin typeface="Arial" panose="020B0604020202020204" pitchFamily="34" charset="0"/>
            </a:endParaRPr>
          </a:p>
          <a:p>
            <a:pPr marL="1188720" lvl="3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- </a:t>
            </a:r>
            <a:r>
              <a:rPr lang="en-US" altLang="en-US" sz="1400" dirty="0" err="1">
                <a:latin typeface="Arial" panose="020B0604020202020204" pitchFamily="34" charset="0"/>
              </a:rPr>
              <a:t>update_address</a:t>
            </a:r>
            <a:endParaRPr lang="en-US" altLang="en-US" sz="1400" dirty="0"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services/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2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db_service.py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Database interactions</a:t>
            </a:r>
          </a:p>
          <a:p>
            <a:pPr lvl="2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logger.py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Logging configuration</a:t>
            </a:r>
          </a:p>
          <a:p>
            <a:pPr lvl="2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3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utils.py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Utility functions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frontend/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2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Ui.py : </a:t>
            </a:r>
            <a:r>
              <a:rPr kumimoji="0" lang="en-US" altLang="en-US" sz="13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Steamlit</a:t>
            </a:r>
            <a:r>
              <a:rPr kumimoji="0" lang="en-US" altLang="en-US" sz="13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UI code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logs/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Application logs for debugging</a:t>
            </a:r>
            <a:r>
              <a:rPr lang="en-US" altLang="en-US" sz="1400" dirty="0">
                <a:latin typeface="Arial" panose="020B0604020202020204" pitchFamily="34" charset="0"/>
              </a:rPr>
              <a:t>. The log name is 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&lt;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session_id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&gt;_app.log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env, command.txt, requirements.txt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508FFB-DC36-9525-5379-ABAF54E0A9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8596" y="1467852"/>
            <a:ext cx="2876062" cy="442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863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F7A9CA-9B2D-8F8D-4F39-71C4BFB4E6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0A6F1-393E-FFCA-8283-960C1D461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r>
              <a:rPr lang="en-US" sz="2000" dirty="0"/>
              <a:t>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3329567-CA98-10ED-6DF9-164DD45FD098}"/>
              </a:ext>
            </a:extLst>
          </p:cNvPr>
          <p:cNvSpPr txBox="1"/>
          <p:nvPr/>
        </p:nvSpPr>
        <p:spPr>
          <a:xfrm>
            <a:off x="570499" y="1534697"/>
            <a:ext cx="47682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 dirty="0"/>
              <a:t>The top right is the UI using </a:t>
            </a:r>
            <a:r>
              <a:rPr lang="en-US" sz="1400" dirty="0" err="1"/>
              <a:t>streamlit</a:t>
            </a:r>
            <a:endParaRPr lang="en-US" sz="1400" dirty="0"/>
          </a:p>
          <a:p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/>
              <a:t>The bottom is the output in Google Cloud </a:t>
            </a:r>
            <a:r>
              <a:rPr lang="en-US" sz="1400" dirty="0" err="1"/>
              <a:t>postgresql</a:t>
            </a:r>
            <a:r>
              <a:rPr lang="en-US" sz="1400" dirty="0"/>
              <a:t> database</a:t>
            </a:r>
          </a:p>
          <a:p>
            <a:pPr marL="742950" lvl="1" indent="-285750">
              <a:buFontTx/>
              <a:buChar char="-"/>
            </a:pPr>
            <a:r>
              <a:rPr lang="en-US" sz="1400" dirty="0"/>
              <a:t>The username, email is unique for each individual</a:t>
            </a:r>
          </a:p>
          <a:p>
            <a:pPr marL="742950" lvl="1" indent="-285750">
              <a:buFontTx/>
              <a:buChar char="-"/>
            </a:pPr>
            <a:r>
              <a:rPr lang="en-US" sz="1400" dirty="0"/>
              <a:t>The password is encrypted and stored. Encryption is using psycopg2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When users enters password for authentication, it is encrypted and verified with password from database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9D19C6-0B82-65F6-6623-617CC93C9E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4735" y="459453"/>
            <a:ext cx="4346846" cy="4489787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80650DFE-59A2-0424-140F-F56E5CA2A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0226" y="5132381"/>
            <a:ext cx="10058400" cy="1292419"/>
          </a:xfrm>
        </p:spPr>
      </p:pic>
    </p:spTree>
    <p:extLst>
      <p:ext uri="{BB962C8B-B14F-4D97-AF65-F5344CB8AC3E}">
        <p14:creationId xmlns:p14="http://schemas.microsoft.com/office/powerpoint/2010/main" val="405077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04993-E282-8954-C1A9-D058095CB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F165B-81A3-587E-F241-AEBD0E9E6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r>
              <a:rPr lang="en-US" sz="2000" dirty="0"/>
              <a:t>OUTPUT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EFE65C-E959-CB9E-FDB5-F08EC5A665E8}"/>
              </a:ext>
            </a:extLst>
          </p:cNvPr>
          <p:cNvSpPr txBox="1"/>
          <p:nvPr/>
        </p:nvSpPr>
        <p:spPr>
          <a:xfrm>
            <a:off x="570499" y="1534697"/>
            <a:ext cx="47682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400" dirty="0"/>
              <a:t>The top right is the UI using </a:t>
            </a:r>
            <a:r>
              <a:rPr lang="en-US" sz="1400" dirty="0" err="1"/>
              <a:t>streamlit</a:t>
            </a:r>
            <a:endParaRPr lang="en-US" sz="1400" dirty="0"/>
          </a:p>
          <a:p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/>
              <a:t>The bottom is the output in Google Cloud </a:t>
            </a:r>
            <a:r>
              <a:rPr lang="en-US" sz="1400" dirty="0" err="1"/>
              <a:t>postgresql</a:t>
            </a:r>
            <a:r>
              <a:rPr lang="en-US" sz="1400" dirty="0"/>
              <a:t> database</a:t>
            </a:r>
          </a:p>
          <a:p>
            <a:pPr marL="742950" lvl="1" indent="-285750">
              <a:buFontTx/>
              <a:buChar char="-"/>
            </a:pPr>
            <a:r>
              <a:rPr lang="en-US" sz="1400" dirty="0"/>
              <a:t>The username, email is unique for each individual</a:t>
            </a:r>
          </a:p>
          <a:p>
            <a:pPr marL="742950" lvl="1" indent="-285750">
              <a:buFontTx/>
              <a:buChar char="-"/>
            </a:pPr>
            <a:r>
              <a:rPr lang="en-US" sz="1400" dirty="0"/>
              <a:t>The password is encrypted and stored. Encryption is using psycopg2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When users enters password for authentication, it is encrypted and verified with password from database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AD08EE-D582-3674-26C0-CE20679BB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76" y="4492545"/>
            <a:ext cx="7276758" cy="16615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E5F1E3-723B-A6BD-FCDA-40846C047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106" y="384619"/>
            <a:ext cx="5861145" cy="304438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C104BC1-C3C3-2C11-2AEC-39420828B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0518" y="3654346"/>
            <a:ext cx="3360983" cy="2246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76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5AD58-AA97-2759-14D6-2C27D9AE7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r>
              <a:rPr lang="en-US" sz="2000" dirty="0"/>
              <a:t>Overview of the working principles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38CBCCB-46CB-1E6F-4811-A837D0754C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8715" y="1568578"/>
            <a:ext cx="7467269" cy="4413250"/>
          </a:xfrm>
        </p:spPr>
      </p:pic>
    </p:spTree>
    <p:extLst>
      <p:ext uri="{BB962C8B-B14F-4D97-AF65-F5344CB8AC3E}">
        <p14:creationId xmlns:p14="http://schemas.microsoft.com/office/powerpoint/2010/main" val="3626731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20741-EFE4-7E89-79CA-FF40CCE22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9C126-71D4-71CA-D0F7-073E1C2586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r>
              <a:rPr lang="en-US" sz="2000" dirty="0"/>
              <a:t>2 Factor Authentication – Work in Progress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C9F677-F0DC-EFB6-AF66-4E85D1671A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1539895"/>
            <a:ext cx="5321625" cy="350365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98E56E-A1EF-A33D-8769-A7AD39E141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918" y="5115594"/>
            <a:ext cx="6488275" cy="1239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799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1CD8E-EC8B-C86A-359E-B439C4D70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F4A96-03C5-201F-74F9-705D9D8A1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r>
              <a:rPr lang="en-US" sz="2000" dirty="0"/>
              <a:t>Validation, Logging and Evaluation(</a:t>
            </a:r>
            <a:r>
              <a:rPr lang="en-US" sz="2000" dirty="0" err="1"/>
              <a:t>ToDo</a:t>
            </a:r>
            <a:r>
              <a:rPr lang="en-US" sz="2000"/>
              <a:t>)</a:t>
            </a:r>
            <a:endParaRPr lang="en-US" sz="2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12735D6-643B-7530-96A7-9F881D1E81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66800" y="1299677"/>
            <a:ext cx="8789586" cy="48936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Validate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all required fields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before proceeding: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 for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username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 for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password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 for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new value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(e.g., new address, contact, email)</a:t>
            </a:r>
          </a:p>
          <a:p>
            <a:pPr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Logger Class to create log file for each session . Useful for debugging and checking status</a:t>
            </a:r>
          </a:p>
          <a:p>
            <a:pPr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Prevent crashes or unexpected behavior when fields are missing: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Avoid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KeyError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or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TypeError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during tool invocation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Return a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clear, friendly error message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the user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Example Validation Pattern in Code: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kotlin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if not username or not password or not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new_value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: return "Error: Missing required fields. Please provide all necessary details." 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Verify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 credentials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securely: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bcrypt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hashing for password validation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Only proceed with update if authentication succeeds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Provide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user-friendly feedback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Inform user exactly which fields are missing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Suggest the correct input format if needed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Advantages: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Prevents invalid database writes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Improves user experience with clear guidance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Ensures security by enforcing credential checks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Maintains data integrity and consistency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81626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3B823-B3DC-95D8-6938-73F0935BD4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E2C1B-FB18-AD7E-AB70-E6506AEE78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5259"/>
          </a:xfrm>
        </p:spPr>
        <p:txBody>
          <a:bodyPr>
            <a:normAutofit/>
          </a:bodyPr>
          <a:lstStyle/>
          <a:p>
            <a:r>
              <a:rPr lang="en-US" sz="2000" dirty="0"/>
              <a:t>Database Connectivity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C761587-0AE5-A29C-06C9-F1C06A68A8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4955608"/>
              </p:ext>
            </p:extLst>
          </p:nvPr>
        </p:nvGraphicFramePr>
        <p:xfrm>
          <a:off x="1010653" y="1614154"/>
          <a:ext cx="10058400" cy="329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277001651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27458490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psycopg2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Model Context Protocol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0756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- Uses standard </a:t>
                      </a:r>
                      <a:r>
                        <a:rPr lang="en-US" sz="1400" b="1" dirty="0"/>
                        <a:t>psycopg2</a:t>
                      </a:r>
                      <a:r>
                        <a:rPr lang="en-US" sz="1400" dirty="0"/>
                        <a:t> Python library</a:t>
                      </a:r>
                    </a:p>
                    <a:p>
                      <a:r>
                        <a:rPr lang="en-US" sz="1400" dirty="0"/>
                        <a:t>- Direct connection from </a:t>
                      </a:r>
                      <a:r>
                        <a:rPr lang="en-US" sz="1400" dirty="0" err="1"/>
                        <a:t>FastAPI</a:t>
                      </a:r>
                      <a:r>
                        <a:rPr lang="en-US" sz="1400" dirty="0"/>
                        <a:t> app to </a:t>
                      </a:r>
                      <a:r>
                        <a:rPr lang="en-US" sz="1400" b="1" dirty="0"/>
                        <a:t>Google Cloud SQL (PostgreSQL)</a:t>
                      </a:r>
                      <a:endParaRPr lang="en-US" sz="1400" dirty="0"/>
                    </a:p>
                    <a:p>
                      <a:r>
                        <a:rPr lang="en-US" sz="1400" dirty="0"/>
                        <a:t>- Requires </a:t>
                      </a:r>
                      <a:r>
                        <a:rPr lang="en-US" sz="1400" b="1" dirty="0"/>
                        <a:t>.env</a:t>
                      </a:r>
                      <a:r>
                        <a:rPr lang="en-US" sz="1400" dirty="0"/>
                        <a:t> configuration:</a:t>
                      </a:r>
                    </a:p>
                    <a:p>
                      <a:pPr lvl="1"/>
                      <a:r>
                        <a:rPr lang="en-US" sz="1400" dirty="0"/>
                        <a:t>DB_HOST, DB_PORT, DB_USER, DB_PASSWORD, DB_NAME</a:t>
                      </a:r>
                    </a:p>
                    <a:p>
                      <a:r>
                        <a:rPr lang="en-US" sz="1400" dirty="0"/>
                        <a:t>- SSL enforced via </a:t>
                      </a:r>
                      <a:r>
                        <a:rPr lang="en-US" sz="1400" dirty="0" err="1"/>
                        <a:t>sslmode</a:t>
                      </a:r>
                      <a:r>
                        <a:rPr lang="en-US" sz="1400" dirty="0"/>
                        <a:t>=require</a:t>
                      </a:r>
                    </a:p>
                    <a:p>
                      <a:r>
                        <a:rPr lang="en-US" sz="1400" dirty="0"/>
                        <a:t>- Needs </a:t>
                      </a:r>
                      <a:r>
                        <a:rPr lang="en-US" sz="1400" b="1" dirty="0"/>
                        <a:t>IP allowlisting</a:t>
                      </a:r>
                      <a:r>
                        <a:rPr lang="en-US" sz="1400" dirty="0"/>
                        <a:t> in Cloud SQL</a:t>
                      </a:r>
                    </a:p>
                    <a:p>
                      <a:r>
                        <a:rPr lang="en-US" sz="1400" dirty="0"/>
                        <a:t>- Suitable for:</a:t>
                      </a:r>
                    </a:p>
                    <a:p>
                      <a:pPr lvl="1"/>
                      <a:r>
                        <a:rPr lang="en-US" sz="1400" dirty="0"/>
                        <a:t>VM/Container deployments</a:t>
                      </a:r>
                    </a:p>
                    <a:p>
                      <a:pPr lvl="1"/>
                      <a:r>
                        <a:rPr lang="en-US" sz="1400" dirty="0"/>
                        <a:t>Predictable server IPs</a:t>
                      </a:r>
                    </a:p>
                    <a:p>
                      <a:pPr lvl="1"/>
                      <a:r>
                        <a:rPr lang="en-US" sz="1400" dirty="0"/>
                        <a:t>Custom database queries &amp; session management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 Used in Google ADK </a:t>
                      </a:r>
                      <a:r>
                        <a:rPr lang="en-US" sz="1400" b="1" dirty="0"/>
                        <a:t>for agent orchestration</a:t>
                      </a:r>
                      <a:endParaRPr lang="en-US" sz="1400" dirty="0"/>
                    </a:p>
                    <a:p>
                      <a:pPr lvl="1"/>
                      <a:r>
                        <a:rPr lang="en-US" sz="1400" dirty="0"/>
                        <a:t>- Maintains conversation context</a:t>
                      </a:r>
                    </a:p>
                    <a:p>
                      <a:pPr lvl="1"/>
                      <a:r>
                        <a:rPr lang="en-US" sz="1400" dirty="0"/>
                        <a:t>- Manages tool calling</a:t>
                      </a:r>
                    </a:p>
                    <a:p>
                      <a:pPr lvl="1"/>
                      <a:r>
                        <a:rPr lang="en-US" sz="1400" dirty="0"/>
                        <a:t>- Shares session state across turns</a:t>
                      </a:r>
                    </a:p>
                    <a:p>
                      <a:r>
                        <a:rPr lang="en-US" sz="1400" dirty="0"/>
                        <a:t>- Agent → Tool calls → External service (like DB)</a:t>
                      </a:r>
                    </a:p>
                    <a:p>
                      <a:r>
                        <a:rPr lang="en-US" sz="1400" dirty="0"/>
                        <a:t>- Agent itself does not directly connect to SQL</a:t>
                      </a:r>
                    </a:p>
                    <a:p>
                      <a:r>
                        <a:rPr lang="en-US" sz="1400" dirty="0"/>
                        <a:t>- Suitable for:</a:t>
                      </a:r>
                    </a:p>
                    <a:p>
                      <a:pPr lvl="1"/>
                      <a:r>
                        <a:rPr lang="en-US" sz="1400" dirty="0"/>
                        <a:t>- Structured AI workflows</a:t>
                      </a:r>
                    </a:p>
                    <a:p>
                      <a:pPr lvl="1"/>
                      <a:r>
                        <a:rPr lang="en-US" sz="1400" dirty="0"/>
                        <a:t>- Managing multi-turn dialogs with context</a:t>
                      </a:r>
                    </a:p>
                    <a:p>
                      <a:pPr lvl="1"/>
                      <a:r>
                        <a:rPr lang="en-US" sz="1400" dirty="0"/>
                        <a:t>- Calling external tools to access DB indirectly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2695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51431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{8AE97DDC-E996-4492-9B0D-F63F1DE23D51}TF993b3720-55e5-4d3e-ae7c-1ec77a73f5a45edb12b8_win32-bce7b620edb8</Template>
  <TotalTime>1609</TotalTime>
  <Words>867</Words>
  <Application>Microsoft Office PowerPoint</Application>
  <PresentationFormat>Widescreen</PresentationFormat>
  <Paragraphs>136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Arial Unicode MS</vt:lpstr>
      <vt:lpstr>Avenir Next LT Pro</vt:lpstr>
      <vt:lpstr>Avenir Next LT Pro Light</vt:lpstr>
      <vt:lpstr>Garamond</vt:lpstr>
      <vt:lpstr>SavonVTI</vt:lpstr>
      <vt:lpstr>Account Management Agent</vt:lpstr>
      <vt:lpstr>Account Management Agent : Introduction</vt:lpstr>
      <vt:lpstr>Project Structure Diagram</vt:lpstr>
      <vt:lpstr>OUTPUT</vt:lpstr>
      <vt:lpstr>OUTPUT</vt:lpstr>
      <vt:lpstr>Overview of the working principles</vt:lpstr>
      <vt:lpstr>2 Factor Authentication – Work in Progress</vt:lpstr>
      <vt:lpstr>Validation, Logging and Evaluation(ToDo)</vt:lpstr>
      <vt:lpstr>Database Connectivity</vt:lpstr>
      <vt:lpstr>Current Database Implementation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moumita LASKAR</dc:creator>
  <cp:lastModifiedBy>moumita LASKAR</cp:lastModifiedBy>
  <cp:revision>50</cp:revision>
  <dcterms:created xsi:type="dcterms:W3CDTF">2025-07-07T10:19:57Z</dcterms:created>
  <dcterms:modified xsi:type="dcterms:W3CDTF">2025-07-12T21:55:11Z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